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26" r:id="rId3"/>
    <p:sldId id="355" r:id="rId4"/>
    <p:sldId id="265" r:id="rId5"/>
    <p:sldId id="365" r:id="rId6"/>
    <p:sldId id="302" r:id="rId7"/>
    <p:sldId id="275" r:id="rId8"/>
    <p:sldId id="332" r:id="rId9"/>
    <p:sldId id="331" r:id="rId10"/>
    <p:sldId id="334" r:id="rId11"/>
    <p:sldId id="330" r:id="rId12"/>
    <p:sldId id="333" r:id="rId13"/>
    <p:sldId id="339" r:id="rId14"/>
    <p:sldId id="336" r:id="rId15"/>
    <p:sldId id="342" r:id="rId16"/>
    <p:sldId id="341" r:id="rId17"/>
    <p:sldId id="335" r:id="rId18"/>
    <p:sldId id="338" r:id="rId19"/>
    <p:sldId id="340" r:id="rId20"/>
    <p:sldId id="344" r:id="rId21"/>
    <p:sldId id="343" r:id="rId22"/>
    <p:sldId id="345" r:id="rId23"/>
    <p:sldId id="327" r:id="rId24"/>
    <p:sldId id="350" r:id="rId25"/>
    <p:sldId id="358" r:id="rId26"/>
    <p:sldId id="357" r:id="rId27"/>
    <p:sldId id="346" r:id="rId28"/>
    <p:sldId id="354" r:id="rId29"/>
    <p:sldId id="352" r:id="rId30"/>
    <p:sldId id="351" r:id="rId31"/>
    <p:sldId id="347" r:id="rId32"/>
    <p:sldId id="353" r:id="rId33"/>
    <p:sldId id="349" r:id="rId34"/>
    <p:sldId id="362" r:id="rId35"/>
    <p:sldId id="361" r:id="rId36"/>
    <p:sldId id="348" r:id="rId37"/>
    <p:sldId id="328" r:id="rId38"/>
    <p:sldId id="363" r:id="rId39"/>
    <p:sldId id="364"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8" d="100"/>
          <a:sy n="108" d="100"/>
        </p:scale>
        <p:origin x="564" y="78"/>
      </p:cViewPr>
      <p:guideLst>
        <p:guide pos="840"/>
        <p:guide orient="horz" pos="96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30.09.2022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30.09.2022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122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6434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6.png"/><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eil@fzp.czu.cz" TargetMode="External"/><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etrkeil.github.io/" TargetMode="External"/><Relationship Id="rId5" Type="http://schemas.openxmlformats.org/officeDocument/2006/relationships/hyperlink" Target="mailto:leroy@fzp.czu.cz" TargetMode="External"/><Relationship Id="rId10" Type="http://schemas.openxmlformats.org/officeDocument/2006/relationships/image" Target="../media/image3.png"/><Relationship Id="rId4" Type="http://schemas.openxmlformats.org/officeDocument/2006/relationships/hyperlink" Target="mailto:grattarola@fzp.czu.cz" TargetMode="Externa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Spatial Ecology and Macroecology</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canonical distribution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85000" lnSpcReduction="20000"/>
          </a:bodyPr>
          <a:lstStyle/>
          <a:p>
            <a:pPr>
              <a:spcAft>
                <a:spcPts val="600"/>
              </a:spcAft>
            </a:pPr>
            <a:r>
              <a:rPr lang="cs-CZ" b="1" dirty="0"/>
              <a:t>Zápočet:</a:t>
            </a:r>
          </a:p>
          <a:p>
            <a:pPr marL="342900" indent="-342900">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spcAft>
                <a:spcPts val="600"/>
              </a:spcAft>
              <a:buFont typeface="Arial" panose="020B0604020202020204" pitchFamily="34" charset="0"/>
              <a:buChar char="•"/>
            </a:pPr>
            <a:r>
              <a:rPr lang="cs-CZ" dirty="0" err="1"/>
              <a:t>Finishing</a:t>
            </a:r>
            <a:r>
              <a:rPr lang="cs-CZ" dirty="0"/>
              <a:t> and </a:t>
            </a:r>
            <a:r>
              <a:rPr lang="cs-CZ" dirty="0" err="1"/>
              <a:t>presenting</a:t>
            </a:r>
            <a:r>
              <a:rPr lang="cs-CZ" dirty="0"/>
              <a:t> a mini </a:t>
            </a:r>
            <a:r>
              <a:rPr lang="cs-CZ" dirty="0" err="1"/>
              <a:t>project</a:t>
            </a:r>
            <a:endParaRPr lang="cs-CZ" dirty="0"/>
          </a:p>
          <a:p>
            <a:pPr>
              <a:spcAft>
                <a:spcPts val="600"/>
              </a:spcAft>
            </a:pPr>
            <a:r>
              <a:rPr lang="en-US" b="1" dirty="0"/>
              <a:t>Exam</a:t>
            </a:r>
            <a:r>
              <a:rPr lang="cs-CZ" b="1" dirty="0"/>
              <a:t>:</a:t>
            </a:r>
            <a:endParaRPr lang="en-US" b="1" dirty="0"/>
          </a:p>
          <a:p>
            <a:pPr marL="342900" indent="-342900">
              <a:spcAft>
                <a:spcPts val="600"/>
              </a:spcAft>
              <a:buFont typeface="Arial" panose="020B0604020202020204" pitchFamily="34" charset="0"/>
              <a:buChar char="•"/>
            </a:pPr>
            <a:r>
              <a:rPr lang="en-US" dirty="0"/>
              <a:t>An informal 1:1 dialogue (ca 30 min)</a:t>
            </a:r>
          </a:p>
          <a:p>
            <a:pPr marL="342900" indent="-342900">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p>
          <a:p>
            <a:pPr>
              <a:spcAft>
                <a:spcPts val="600"/>
              </a:spcAft>
            </a:pPr>
            <a:r>
              <a:rPr lang="en-US" b="1" dirty="0"/>
              <a:t>Best literature:</a:t>
            </a:r>
          </a:p>
          <a:p>
            <a:pPr marL="342900" indent="-342900">
              <a:spcAft>
                <a:spcPts val="600"/>
              </a:spcAft>
              <a:buFont typeface="Arial" panose="020B0604020202020204" pitchFamily="34" charset="0"/>
              <a:buChar char="•"/>
            </a:pPr>
            <a:r>
              <a:rPr lang="en-US" dirty="0"/>
              <a:t>No book that has it all; most literature in English</a:t>
            </a:r>
          </a:p>
          <a:p>
            <a:pPr marL="342900" indent="-342900">
              <a:spcAft>
                <a:spcPts val="600"/>
              </a:spcAft>
              <a:buFont typeface="Arial" panose="020B0604020202020204" pitchFamily="34" charset="0"/>
              <a:buChar char="•"/>
            </a:pPr>
            <a:r>
              <a:rPr lang="en-US" dirty="0" err="1"/>
              <a:t>Lomolino</a:t>
            </a:r>
            <a:r>
              <a:rPr lang="en-US" dirty="0"/>
              <a:t> et al. – Biogeography</a:t>
            </a:r>
          </a:p>
          <a:p>
            <a:pPr marL="342900" indent="-342900">
              <a:spcAft>
                <a:spcPts val="600"/>
              </a:spcAft>
              <a:buFont typeface="Arial" panose="020B0604020202020204" pitchFamily="34" charset="0"/>
              <a:buChar char="•"/>
            </a:pPr>
            <a:r>
              <a:rPr lang="en-US" dirty="0"/>
              <a:t>Brown – Macroecology</a:t>
            </a:r>
          </a:p>
          <a:p>
            <a:pPr marL="342900" indent="-342900">
              <a:spcAft>
                <a:spcPts val="600"/>
              </a:spcAft>
              <a:buFont typeface="Arial" panose="020B0604020202020204" pitchFamily="34" charset="0"/>
              <a:buChar char="•"/>
            </a:pPr>
            <a:r>
              <a:rPr lang="en-US" dirty="0" err="1"/>
              <a:t>Mittlebach</a:t>
            </a:r>
            <a:r>
              <a:rPr lang="en-US" dirty="0"/>
              <a:t> &amp; McGill – Community Ecology</a:t>
            </a:r>
          </a:p>
          <a:p>
            <a:pPr marL="342900" indent="-342900">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spTree>
    <p:extLst>
      <p:ext uri="{BB962C8B-B14F-4D97-AF65-F5344CB8AC3E}">
        <p14:creationId xmlns:p14="http://schemas.microsoft.com/office/powerpoint/2010/main" val="225324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currencies 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92500" lnSpcReduction="10000"/>
          </a:bodyPr>
          <a:lstStyle/>
          <a:p>
            <a:pPr>
              <a:spcAft>
                <a:spcPts val="600"/>
              </a:spcAft>
            </a:pPr>
            <a:r>
              <a:rPr lang="en-US" dirty="0"/>
              <a:t>I come from the outside</a:t>
            </a:r>
          </a:p>
          <a:p>
            <a:pPr>
              <a:spcAft>
                <a:spcPts val="600"/>
              </a:spcAft>
            </a:pPr>
            <a:r>
              <a:rPr lang="en-US" dirty="0"/>
              <a:t>I have been doing macroecology for 17 years now</a:t>
            </a:r>
          </a:p>
          <a:p>
            <a:pPr>
              <a:spcAft>
                <a:spcPts val="600"/>
              </a:spcAft>
            </a:pPr>
            <a:r>
              <a:rPr lang="en-US" dirty="0"/>
              <a:t>MSc </a:t>
            </a:r>
            <a:r>
              <a:rPr lang="cs-CZ" dirty="0"/>
              <a:t>in zoology (entomology)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postdoc</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postdoc</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CZU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my </a:t>
            </a:r>
            <a:r>
              <a:rPr lang="cs-CZ" dirty="0" err="1"/>
              <a:t>research</a:t>
            </a:r>
            <a:endParaRPr lang="cs-CZ" dirty="0"/>
          </a:p>
          <a:p>
            <a:pPr>
              <a:spcAft>
                <a:spcPts val="600"/>
              </a:spcAft>
            </a:pPr>
            <a:r>
              <a:rPr lang="cs-CZ" dirty="0" err="1"/>
              <a:t>The</a:t>
            </a:r>
            <a:r>
              <a:rPr lang="cs-CZ" dirty="0"/>
              <a:t> </a:t>
            </a:r>
            <a:r>
              <a:rPr lang="cs-CZ" dirty="0" err="1"/>
              <a:t>course</a:t>
            </a:r>
            <a:r>
              <a:rPr lang="cs-CZ" dirty="0"/>
              <a:t> </a:t>
            </a:r>
            <a:r>
              <a:rPr lang="cs-CZ" dirty="0" err="1"/>
              <a:t>will</a:t>
            </a:r>
            <a:r>
              <a:rPr lang="cs-CZ" dirty="0"/>
              <a:t> </a:t>
            </a:r>
            <a:r>
              <a:rPr lang="cs-CZ" dirty="0" err="1"/>
              <a:t>develop</a:t>
            </a:r>
            <a:r>
              <a:rPr lang="cs-CZ" dirty="0"/>
              <a:t> on </a:t>
            </a:r>
            <a:r>
              <a:rPr lang="cs-CZ" dirty="0" err="1"/>
              <a:t>the</a:t>
            </a:r>
            <a:r>
              <a:rPr lang="cs-CZ" dirty="0"/>
              <a:t> go</a:t>
            </a:r>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5" name="Picture 4" descr="Logo, company name&#10;&#10;Description automatically generated">
            <a:extLst>
              <a:ext uri="{FF2B5EF4-FFF2-40B4-BE49-F238E27FC236}">
                <a16:creationId xmlns:a16="http://schemas.microsoft.com/office/drawing/2014/main" id="{185D3DA9-88FB-1C0E-99F6-D9C1375DCF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9942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36E2C3F0-660E-A637-830C-3E18BA076B2E}"/>
              </a:ext>
            </a:extLst>
          </p:cNvPr>
          <p:cNvGrpSpPr/>
          <p:nvPr/>
        </p:nvGrpSpPr>
        <p:grpSpPr>
          <a:xfrm>
            <a:off x="1275444" y="1104412"/>
            <a:ext cx="8300817" cy="4226613"/>
            <a:chOff x="1657137" y="1019847"/>
            <a:chExt cx="8300817" cy="4226613"/>
          </a:xfrm>
        </p:grpSpPr>
        <p:pic>
          <p:nvPicPr>
            <p:cNvPr id="6" name="Picture 5">
              <a:extLst>
                <a:ext uri="{FF2B5EF4-FFF2-40B4-BE49-F238E27FC236}">
                  <a16:creationId xmlns:a16="http://schemas.microsoft.com/office/drawing/2014/main" id="{DB89538B-7C8D-CEAB-80DF-B732A2334F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7137" y="1754861"/>
              <a:ext cx="8300817" cy="3491599"/>
            </a:xfrm>
            <a:prstGeom prst="rect">
              <a:avLst/>
            </a:prstGeom>
          </p:spPr>
        </p:pic>
        <p:sp>
          <p:nvSpPr>
            <p:cNvPr id="7" name="TextBox 6">
              <a:extLst>
                <a:ext uri="{FF2B5EF4-FFF2-40B4-BE49-F238E27FC236}">
                  <a16:creationId xmlns:a16="http://schemas.microsoft.com/office/drawing/2014/main" id="{FE8C738E-D9E4-B8E9-063F-28E84AA613E2}"/>
                </a:ext>
              </a:extLst>
            </p:cNvPr>
            <p:cNvSpPr txBox="1"/>
            <p:nvPr/>
          </p:nvSpPr>
          <p:spPr>
            <a:xfrm>
              <a:off x="1657137" y="1019847"/>
              <a:ext cx="3456395" cy="577850"/>
            </a:xfrm>
            <a:prstGeom prst="rect">
              <a:avLst/>
            </a:prstGeom>
            <a:noFill/>
          </p:spPr>
          <p:txBody>
            <a:bodyPr wrap="none" rtlCol="0">
              <a:spAutoFit/>
            </a:bodyPr>
            <a:lstStyle/>
            <a:p>
              <a:pPr>
                <a:lnSpc>
                  <a:spcPct val="150000"/>
                </a:lnSpc>
              </a:pPr>
              <a:r>
                <a:rPr lang="cs-CZ" sz="2400" dirty="0"/>
                <a:t>Czech </a:t>
              </a:r>
              <a:r>
                <a:rPr lang="cs-CZ" sz="2400" dirty="0" err="1"/>
                <a:t>birds</a:t>
              </a:r>
              <a:r>
                <a:rPr lang="cs-CZ" sz="2400" dirty="0"/>
                <a:t>, 1973-2017</a:t>
              </a:r>
              <a:endParaRPr lang="en-US" sz="2400" dirty="0"/>
            </a:p>
          </p:txBody>
        </p:sp>
      </p:gr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4742388" cy="584775"/>
          </a:xfrm>
          <a:prstGeom prst="rect">
            <a:avLst/>
          </a:prstGeom>
          <a:noFill/>
        </p:spPr>
        <p:txBody>
          <a:bodyPr wrap="none" rtlCol="0">
            <a:spAutoFit/>
          </a:bodyPr>
          <a:lstStyle/>
          <a:p>
            <a:r>
              <a:rPr lang="en-US" sz="1600" dirty="0"/>
              <a:t>PhD student </a:t>
            </a:r>
            <a:r>
              <a:rPr lang="cs-CZ" sz="1600" dirty="0"/>
              <a:t>F</a:t>
            </a:r>
            <a:r>
              <a:rPr lang="en-US" sz="1600" dirty="0"/>
              <a:t>.</a:t>
            </a:r>
            <a:r>
              <a:rPr lang="cs-CZ" sz="1600" dirty="0"/>
              <a:t> Leroy, </a:t>
            </a:r>
            <a:r>
              <a:rPr lang="cs-CZ" sz="1600" dirty="0" err="1"/>
              <a:t>unpublished</a:t>
            </a:r>
            <a:r>
              <a:rPr lang="cs-CZ" sz="1600" dirty="0"/>
              <a:t> </a:t>
            </a:r>
            <a:r>
              <a:rPr lang="cs-CZ" sz="1600" dirty="0" err="1"/>
              <a:t>analysis</a:t>
            </a:r>
            <a:endParaRPr lang="en-US" sz="1600" dirty="0"/>
          </a:p>
          <a:p>
            <a:r>
              <a:rPr lang="en-US" sz="1600" dirty="0"/>
              <a:t>Data from K. </a:t>
            </a:r>
            <a:r>
              <a:rPr lang="cs-CZ" sz="1600" dirty="0"/>
              <a:t>Šťastný, V. Bejček, I. Mikuláš, J. Reif</a:t>
            </a:r>
          </a:p>
        </p:txBody>
      </p:sp>
      <p:pic>
        <p:nvPicPr>
          <p:cNvPr id="9" name="Picture 8">
            <a:extLst>
              <a:ext uri="{FF2B5EF4-FFF2-40B4-BE49-F238E27FC236}">
                <a16:creationId xmlns:a16="http://schemas.microsoft.com/office/drawing/2014/main" id="{737919CE-BD24-0FE9-DA1C-D86C256F7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136" y="3519749"/>
            <a:ext cx="2983470" cy="1949616"/>
          </a:xfrm>
          <a:prstGeom prst="rect">
            <a:avLst/>
          </a:prstGeom>
        </p:spPr>
      </p:pic>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481CB446-310A-D435-6471-BE8C60FA5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31125" y="3704409"/>
            <a:ext cx="1289263" cy="12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Where are the most biologically rich/poor areas, and why?</a:t>
            </a:r>
          </a:p>
          <a:p>
            <a:pPr>
              <a:spcAft>
                <a:spcPts val="600"/>
              </a:spcAft>
            </a:pPr>
            <a:r>
              <a:rPr lang="en-US" dirty="0"/>
              <a:t>What determines species composition?</a:t>
            </a:r>
          </a:p>
          <a:p>
            <a:pPr>
              <a:spcAft>
                <a:spcPts val="600"/>
              </a:spcAft>
            </a:pPr>
            <a:r>
              <a:rPr lang="en-US" dirty="0"/>
              <a:t>Why are the tropics so species rich?</a:t>
            </a:r>
          </a:p>
          <a:p>
            <a:pPr>
              <a:spcAft>
                <a:spcPts val="600"/>
              </a:spcAft>
            </a:pPr>
            <a:r>
              <a:rPr lang="en-US" dirty="0"/>
              <a:t>How can species coexist?</a:t>
            </a:r>
          </a:p>
          <a:p>
            <a:pPr>
              <a:spcAft>
                <a:spcPts val="600"/>
              </a:spcAft>
            </a:pPr>
            <a:r>
              <a:rPr lang="en-US" dirty="0"/>
              <a:t>What are the most important threats to species?</a:t>
            </a:r>
          </a:p>
          <a:p>
            <a:pPr>
              <a:spcAft>
                <a:spcPts val="600"/>
              </a:spcAft>
            </a:pPr>
            <a:r>
              <a:rPr lang="en-US" dirty="0"/>
              <a:t>What has been happening with biodiversity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2022/2023: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Florencia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Francois Leroy </a:t>
            </a:r>
            <a:r>
              <a:rPr lang="en-US" dirty="0"/>
              <a:t>(PhD student, </a:t>
            </a:r>
            <a:r>
              <a:rPr lang="pt-BR" dirty="0">
                <a:hlinkClick r:id="rId5"/>
              </a:rPr>
              <a:t>leroy@fzp.czu.cz</a:t>
            </a:r>
            <a:r>
              <a:rPr lang="en-US" dirty="0"/>
              <a:t>)</a:t>
            </a:r>
            <a:endParaRPr lang="cs-CZ" dirty="0"/>
          </a:p>
          <a:p>
            <a:pPr>
              <a:spcAft>
                <a:spcPts val="600"/>
              </a:spcAft>
            </a:pPr>
            <a:r>
              <a:rPr lang="en-US" dirty="0"/>
              <a:t>MOBI lab</a:t>
            </a:r>
          </a:p>
          <a:p>
            <a:pPr marL="342900" indent="-342900">
              <a:spcAft>
                <a:spcPts val="600"/>
              </a:spcAft>
              <a:buFont typeface="Arial" panose="020B0604020202020204" pitchFamily="34" charset="0"/>
              <a:buChar char="•"/>
            </a:pPr>
            <a:r>
              <a:rPr lang="cs-CZ" dirty="0" err="1"/>
              <a:t>Our</a:t>
            </a:r>
            <a:r>
              <a:rPr lang="cs-CZ" dirty="0"/>
              <a:t> </a:t>
            </a:r>
            <a:r>
              <a:rPr lang="cs-CZ" dirty="0" err="1"/>
              <a:t>research</a:t>
            </a:r>
            <a:r>
              <a:rPr lang="cs-CZ" dirty="0"/>
              <a:t>: </a:t>
            </a:r>
            <a:r>
              <a:rPr lang="cs-CZ" dirty="0">
                <a:hlinkClick r:id="rId6"/>
              </a:rPr>
              <a:t>https://petrkeil.github.io/</a:t>
            </a: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8" name="Picture 4">
            <a:extLst>
              <a:ext uri="{FF2B5EF4-FFF2-40B4-BE49-F238E27FC236}">
                <a16:creationId xmlns:a16="http://schemas.microsoft.com/office/drawing/2014/main" id="{87880C63-F55D-4B5A-B3F8-EE1EA8A35DA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43454"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5E523C-C642-4369-BD38-6483AE1C1BA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376067"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ith a beard smiling&#10;&#10;Description automatically generated with low confidence">
            <a:extLst>
              <a:ext uri="{FF2B5EF4-FFF2-40B4-BE49-F238E27FC236}">
                <a16:creationId xmlns:a16="http://schemas.microsoft.com/office/drawing/2014/main" id="{E6B1EA35-AC76-30A5-B4C4-8D020B37AF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33500" y="4087861"/>
            <a:ext cx="1772206" cy="1613301"/>
          </a:xfrm>
          <a:prstGeom prst="rect">
            <a:avLst/>
          </a:prstGeom>
        </p:spPr>
      </p:pic>
      <p:pic>
        <p:nvPicPr>
          <p:cNvPr id="7" name="Picture 6" descr="Logo, company name&#10;&#10;Description automatically generated">
            <a:extLst>
              <a:ext uri="{FF2B5EF4-FFF2-40B4-BE49-F238E27FC236}">
                <a16:creationId xmlns:a16="http://schemas.microsoft.com/office/drawing/2014/main" id="{FA2A193C-29F7-0D28-380A-6CD6F1F7037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4964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Some related fields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838200" y="946163"/>
            <a:ext cx="10515600"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farts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8548</TotalTime>
  <Words>3093</Words>
  <Application>Microsoft Office PowerPoint</Application>
  <PresentationFormat>Widescreen</PresentationFormat>
  <Paragraphs>429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Spatial Ecology and Macroecology</vt:lpstr>
      <vt:lpstr>Course contents, conditions</vt:lpstr>
      <vt:lpstr>Petr Keil</vt:lpstr>
      <vt:lpstr>Contacts and links</vt:lpstr>
      <vt:lpstr>Some related fields</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canonical distribution of rarity</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Summary</vt:lpstr>
      <vt:lpstr>Why should we care? Why does it matter?</vt:lpstr>
      <vt:lpstr>Culture, beauty, emotions, icons – nature’s contributions to people</vt:lpstr>
      <vt:lpstr>David Tilman – biodiversity and ecosystem functioning</vt:lpstr>
      <vt:lpstr>The currencies of macroecology</vt:lpstr>
      <vt:lpstr>Species geographic distribution</vt:lpstr>
      <vt:lpstr>Species geographic range</vt:lpstr>
      <vt:lpstr>Species geographic range</vt:lpstr>
      <vt:lpstr>Species geographic distribution – occupancy or presence/absence</vt:lpstr>
      <vt:lpstr>Species abundance, population density</vt:lpstr>
      <vt:lpstr>Commonness and rarity</vt:lpstr>
      <vt:lpstr>Species diversity, species richness</vt:lpstr>
      <vt:lpstr>Species diversity, species richness</vt:lpstr>
      <vt:lpstr>Species diversity</vt:lpstr>
      <vt:lpstr>Species composition</vt:lpstr>
      <vt:lpstr>Example big questions of macroecology</vt:lpstr>
      <vt:lpstr>Some big questions (a random selection)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513</cp:revision>
  <cp:lastPrinted>2022-01-20T14:55:36Z</cp:lastPrinted>
  <dcterms:created xsi:type="dcterms:W3CDTF">2021-11-22T08:31:33Z</dcterms:created>
  <dcterms:modified xsi:type="dcterms:W3CDTF">2022-09-30T14:20:30Z</dcterms:modified>
</cp:coreProperties>
</file>